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17"/>
  </p:notesMasterIdLst>
  <p:sldIdLst>
    <p:sldId id="256" r:id="rId2"/>
    <p:sldId id="263" r:id="rId3"/>
    <p:sldId id="265" r:id="rId4"/>
    <p:sldId id="275" r:id="rId5"/>
    <p:sldId id="266" r:id="rId6"/>
    <p:sldId id="267" r:id="rId7"/>
    <p:sldId id="274" r:id="rId8"/>
    <p:sldId id="270" r:id="rId9"/>
    <p:sldId id="269" r:id="rId10"/>
    <p:sldId id="277" r:id="rId11"/>
    <p:sldId id="276" r:id="rId12"/>
    <p:sldId id="273" r:id="rId13"/>
    <p:sldId id="271" r:id="rId14"/>
    <p:sldId id="272"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8F916-B5EC-214E-9D0B-541EA4D675D8}">
          <p14:sldIdLst>
            <p14:sldId id="256"/>
            <p14:sldId id="263"/>
            <p14:sldId id="265"/>
            <p14:sldId id="275"/>
            <p14:sldId id="266"/>
            <p14:sldId id="267"/>
            <p14:sldId id="274"/>
            <p14:sldId id="270"/>
            <p14:sldId id="269"/>
            <p14:sldId id="277"/>
            <p14:sldId id="276"/>
          </p14:sldIdLst>
        </p14:section>
        <p14:section name="Appendix" id="{04C51C63-D509-DB46-B527-EA0ECFAEA719}">
          <p14:sldIdLst>
            <p14:sldId id="273"/>
            <p14:sldId id="271"/>
            <p14:sldId id="272"/>
            <p14:sldId id="264"/>
          </p14:sldIdLst>
        </p14:section>
        <p14:section name="Slide Heaven" id="{5F275053-2620-654B-8C19-44EC93F1F5F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1"/>
    <p:restoredTop sz="96365"/>
  </p:normalViewPr>
  <p:slideViewPr>
    <p:cSldViewPr snapToGrid="0" snapToObjects="1">
      <p:cViewPr>
        <p:scale>
          <a:sx n="150" d="100"/>
          <a:sy n="150" d="100"/>
        </p:scale>
        <p:origin x="98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6D075-F20D-5041-B4BE-17353F35FADC}"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F563E-085F-8A41-8289-1E664270D36C}" type="slidenum">
              <a:rPr lang="en-US" smtClean="0"/>
              <a:t>‹#›</a:t>
            </a:fld>
            <a:endParaRPr lang="en-US"/>
          </a:p>
        </p:txBody>
      </p:sp>
    </p:spTree>
    <p:extLst>
      <p:ext uri="{BB962C8B-B14F-4D97-AF65-F5344CB8AC3E}">
        <p14:creationId xmlns:p14="http://schemas.microsoft.com/office/powerpoint/2010/main" val="414924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sz="1200" dirty="0"/>
              <a:t>Holding all variables at the baseline, employees who received the training would have an increase in the difference in wage between 1974-1978 of ~$2573. That is significant evidence that employees who receive the training tend to earn higher wages than workers who do not receive job training.</a:t>
            </a:r>
          </a:p>
          <a:p>
            <a:pPr marL="285750" indent="-285750">
              <a:spcAft>
                <a:spcPts val="600"/>
              </a:spcAft>
              <a:buFont typeface="Arial" panose="020B0604020202020204" pitchFamily="34" charset="0"/>
              <a:buChar char="•"/>
            </a:pPr>
            <a:r>
              <a:rPr lang="en-US" sz="1200" dirty="0"/>
              <a:t>Wight 95% confidence, the increase in wage difference is between ~$ 1075 and $ 3170.</a:t>
            </a:r>
          </a:p>
          <a:p>
            <a:pPr marL="285750" indent="-285750">
              <a:spcAft>
                <a:spcPts val="600"/>
              </a:spcAft>
              <a:buFont typeface="Arial" panose="020B0604020202020204" pitchFamily="34" charset="0"/>
              <a:buChar char="•"/>
            </a:pPr>
            <a:r>
              <a:rPr lang="en-US" sz="1200" dirty="0"/>
              <a:t>Being married has a negative effect of about $1800 in the wage difference between those years (holding all other variables at the baseline).</a:t>
            </a:r>
          </a:p>
          <a:p>
            <a:pPr marL="285750" indent="-285750">
              <a:spcAft>
                <a:spcPts val="600"/>
              </a:spcAft>
              <a:buFont typeface="Arial" panose="020B0604020202020204" pitchFamily="34" charset="0"/>
              <a:buChar char="•"/>
            </a:pPr>
            <a:r>
              <a:rPr lang="en-US" sz="1200" dirty="0"/>
              <a:t>Age also has a negative effect in the wage difference. For each additional year of age, the wage difference is approx.. $ 202 less</a:t>
            </a:r>
          </a:p>
          <a:p>
            <a:pPr marL="285750" indent="-285750">
              <a:spcAft>
                <a:spcPts val="600"/>
              </a:spcAft>
              <a:buFont typeface="Arial" panose="020B0604020202020204" pitchFamily="34" charset="0"/>
              <a:buChar char="•"/>
            </a:pPr>
            <a:r>
              <a:rPr lang="en-US" sz="1200" dirty="0"/>
              <a:t>However, considering an employee who did receive training, for each year he ages,  he will have + $ 2573 - $ 202 + $ 295 = $ 2666 extra wage compared to an employee who is not getting trained and has the average age, 27 y/o, (intercept since we centered age), keeping other variables constant.  </a:t>
            </a:r>
          </a:p>
          <a:p>
            <a:endParaRPr lang="en-US" dirty="0"/>
          </a:p>
        </p:txBody>
      </p:sp>
      <p:sp>
        <p:nvSpPr>
          <p:cNvPr id="4" name="Slide Number Placeholder 3"/>
          <p:cNvSpPr>
            <a:spLocks noGrp="1"/>
          </p:cNvSpPr>
          <p:nvPr>
            <p:ph type="sldNum" sz="quarter" idx="5"/>
          </p:nvPr>
        </p:nvSpPr>
        <p:spPr/>
        <p:txBody>
          <a:bodyPr/>
          <a:lstStyle/>
          <a:p>
            <a:fld id="{D6AF563E-085F-8A41-8289-1E664270D36C}" type="slidenum">
              <a:rPr lang="en-US" smtClean="0"/>
              <a:t>9</a:t>
            </a:fld>
            <a:endParaRPr lang="en-US"/>
          </a:p>
        </p:txBody>
      </p:sp>
    </p:spTree>
    <p:extLst>
      <p:ext uri="{BB962C8B-B14F-4D97-AF65-F5344CB8AC3E}">
        <p14:creationId xmlns:p14="http://schemas.microsoft.com/office/powerpoint/2010/main" val="146171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973081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11131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446733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2529" y="245904"/>
            <a:ext cx="11648150" cy="749273"/>
          </a:xfrm>
        </p:spPr>
        <p:txBody>
          <a:bodyPr/>
          <a:lstStyle/>
          <a:p>
            <a:r>
              <a:rPr lang="en-US"/>
              <a:t>Click to edit Master title style</a:t>
            </a:r>
            <a:endParaRPr lang="en-US" dirty="0"/>
          </a:p>
        </p:txBody>
      </p:sp>
      <p:sp>
        <p:nvSpPr>
          <p:cNvPr id="3" name="Content Placeholder 2"/>
          <p:cNvSpPr>
            <a:spLocks noGrp="1"/>
          </p:cNvSpPr>
          <p:nvPr>
            <p:ph idx="1"/>
          </p:nvPr>
        </p:nvSpPr>
        <p:spPr>
          <a:xfrm>
            <a:off x="563335" y="1959430"/>
            <a:ext cx="11136085" cy="3780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5" name="Text Placeholder 4">
            <a:extLst>
              <a:ext uri="{FF2B5EF4-FFF2-40B4-BE49-F238E27FC236}">
                <a16:creationId xmlns:a16="http://schemas.microsoft.com/office/drawing/2014/main" id="{9BCBA118-E712-AC42-BA21-625531D966A4}"/>
              </a:ext>
            </a:extLst>
          </p:cNvPr>
          <p:cNvSpPr>
            <a:spLocks noGrp="1"/>
          </p:cNvSpPr>
          <p:nvPr>
            <p:ph type="body" sz="quarter" idx="13"/>
          </p:nvPr>
        </p:nvSpPr>
        <p:spPr>
          <a:xfrm>
            <a:off x="320004" y="1057715"/>
            <a:ext cx="11633200" cy="319088"/>
          </a:xfrm>
          <a:noFill/>
          <a:ln>
            <a:noFill/>
          </a:ln>
        </p:spPr>
        <p:style>
          <a:lnRef idx="0">
            <a:scrgbClr r="0" g="0" b="0"/>
          </a:lnRef>
          <a:fillRef idx="0">
            <a:scrgbClr r="0" g="0" b="0"/>
          </a:fillRef>
          <a:effectRef idx="0">
            <a:scrgbClr r="0" g="0" b="0"/>
          </a:effectRef>
          <a:fontRef idx="minor">
            <a:schemeClr val="dk1"/>
          </a:fontRef>
        </p:style>
        <p:txBody>
          <a:bodyPr anchor="ctr"/>
          <a:lstStyle>
            <a:lvl1pPr marL="0" indent="0" algn="ctr">
              <a:buNone/>
              <a:defRPr b="0" i="1">
                <a:ln>
                  <a:noFill/>
                </a:ln>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164482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624744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42FFE39-E687-3E48-AA60-7EF5CF473866}" type="datetimeFigureOut">
              <a:rPr lang="en-US" smtClean="0"/>
              <a:t>9/28/21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62030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09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FFE39-E687-3E48-AA60-7EF5CF473866}" type="datetimeFigureOut">
              <a:rPr lang="en-US" smtClean="0"/>
              <a:t>9/28/21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3245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FFE39-E687-3E48-AA60-7EF5CF473866}" type="datetimeFigureOut">
              <a:rPr lang="en-US" smtClean="0"/>
              <a:t>9/28/21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2533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42FFE39-E687-3E48-AA60-7EF5CF473866}" type="datetimeFigureOut">
              <a:rPr lang="en-US" smtClean="0"/>
              <a:t>9/28/21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281704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42FFE39-E687-3E48-AA60-7EF5CF473866}" type="datetimeFigureOut">
              <a:rPr lang="en-US" smtClean="0"/>
              <a:t>9/28/21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26279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42FFE39-E687-3E48-AA60-7EF5CF473866}" type="datetimeFigureOut">
              <a:rPr lang="en-US" smtClean="0"/>
              <a:t>9/28/21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EE9F89D-AF7B-EB47-A856-044BECA9F3A1}" type="slidenum">
              <a:rPr lang="en-US" smtClean="0"/>
              <a:t>‹#›</a:t>
            </a:fld>
            <a:endParaRPr lang="en-US"/>
          </a:p>
        </p:txBody>
      </p:sp>
    </p:spTree>
    <p:extLst>
      <p:ext uri="{BB962C8B-B14F-4D97-AF65-F5344CB8AC3E}">
        <p14:creationId xmlns:p14="http://schemas.microsoft.com/office/powerpoint/2010/main" val="37408874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1D9D-392F-C648-BEF8-29691EB72AEB}"/>
              </a:ext>
            </a:extLst>
          </p:cNvPr>
          <p:cNvSpPr>
            <a:spLocks noGrp="1"/>
          </p:cNvSpPr>
          <p:nvPr>
            <p:ph type="ctrTitle"/>
          </p:nvPr>
        </p:nvSpPr>
        <p:spPr/>
        <p:txBody>
          <a:bodyPr/>
          <a:lstStyle/>
          <a:p>
            <a:r>
              <a:rPr lang="en-US" cap="small" dirty="0"/>
              <a:t>Effects of Job Training on Wages</a:t>
            </a:r>
            <a:br>
              <a:rPr lang="en-US" cap="small" dirty="0"/>
            </a:br>
            <a:r>
              <a:rPr lang="en-US" cap="small" dirty="0"/>
              <a:t>Part 1</a:t>
            </a:r>
            <a:endParaRPr lang="en-US" dirty="0"/>
          </a:p>
        </p:txBody>
      </p:sp>
      <p:sp>
        <p:nvSpPr>
          <p:cNvPr id="3" name="Subtitle 2">
            <a:extLst>
              <a:ext uri="{FF2B5EF4-FFF2-40B4-BE49-F238E27FC236}">
                <a16:creationId xmlns:a16="http://schemas.microsoft.com/office/drawing/2014/main" id="{249B2637-4E2D-2A41-98BC-395AD10EE5E5}"/>
              </a:ext>
            </a:extLst>
          </p:cNvPr>
          <p:cNvSpPr>
            <a:spLocks noGrp="1"/>
          </p:cNvSpPr>
          <p:nvPr>
            <p:ph type="subTitle" idx="1"/>
          </p:nvPr>
        </p:nvSpPr>
        <p:spPr>
          <a:xfrm>
            <a:off x="2947306" y="4352544"/>
            <a:ext cx="6074229" cy="1925792"/>
          </a:xfrm>
        </p:spPr>
        <p:txBody>
          <a:bodyPr>
            <a:normAutofit/>
          </a:bodyPr>
          <a:lstStyle/>
          <a:p>
            <a:r>
              <a:rPr lang="en-US" dirty="0"/>
              <a:t>Team 3 Green</a:t>
            </a:r>
          </a:p>
          <a:p>
            <a:r>
              <a:rPr lang="en-US" dirty="0"/>
              <a:t>Abhijith Tammanagari, Clarissa Ache, Marlyne Hakizimana, Shufan Xia, Tigran Harutyunyan</a:t>
            </a:r>
          </a:p>
        </p:txBody>
      </p:sp>
    </p:spTree>
    <p:extLst>
      <p:ext uri="{BB962C8B-B14F-4D97-AF65-F5344CB8AC3E}">
        <p14:creationId xmlns:p14="http://schemas.microsoft.com/office/powerpoint/2010/main" val="333722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3A98-FAE2-9742-8DAD-7B72A15F2471}"/>
              </a:ext>
            </a:extLst>
          </p:cNvPr>
          <p:cNvSpPr>
            <a:spLocks noGrp="1"/>
          </p:cNvSpPr>
          <p:nvPr>
            <p:ph type="title"/>
          </p:nvPr>
        </p:nvSpPr>
        <p:spPr/>
        <p:txBody>
          <a:bodyPr>
            <a:normAutofit fontScale="90000"/>
          </a:bodyPr>
          <a:lstStyle/>
          <a:p>
            <a:r>
              <a:rPr lang="en-US" dirty="0"/>
              <a:t>Age : marriage &amp; AGE : Training interactions</a:t>
            </a:r>
          </a:p>
        </p:txBody>
      </p:sp>
      <p:pic>
        <p:nvPicPr>
          <p:cNvPr id="7" name="Picture 6">
            <a:extLst>
              <a:ext uri="{FF2B5EF4-FFF2-40B4-BE49-F238E27FC236}">
                <a16:creationId xmlns:a16="http://schemas.microsoft.com/office/drawing/2014/main" id="{EC93F3DB-51E5-1245-A6E2-8C40593B70C6}"/>
              </a:ext>
            </a:extLst>
          </p:cNvPr>
          <p:cNvPicPr>
            <a:picLocks noChangeAspect="1"/>
          </p:cNvPicPr>
          <p:nvPr/>
        </p:nvPicPr>
        <p:blipFill>
          <a:blip r:embed="rId2"/>
          <a:stretch>
            <a:fillRect/>
          </a:stretch>
        </p:blipFill>
        <p:spPr>
          <a:xfrm>
            <a:off x="1921609" y="1238250"/>
            <a:ext cx="8348781" cy="5213350"/>
          </a:xfrm>
          <a:prstGeom prst="rect">
            <a:avLst/>
          </a:prstGeom>
        </p:spPr>
      </p:pic>
      <p:sp>
        <p:nvSpPr>
          <p:cNvPr id="8" name="Oval 7">
            <a:extLst>
              <a:ext uri="{FF2B5EF4-FFF2-40B4-BE49-F238E27FC236}">
                <a16:creationId xmlns:a16="http://schemas.microsoft.com/office/drawing/2014/main" id="{D6C0F3A3-2772-964C-8E15-8CC70AA5DCBC}"/>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MH</a:t>
            </a:r>
            <a:endParaRPr lang="en-US" sz="1200" dirty="0"/>
          </a:p>
        </p:txBody>
      </p:sp>
    </p:spTree>
    <p:extLst>
      <p:ext uri="{BB962C8B-B14F-4D97-AF65-F5344CB8AC3E}">
        <p14:creationId xmlns:p14="http://schemas.microsoft.com/office/powerpoint/2010/main" val="377402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DE7E-ED79-5748-8450-66E96D4976CE}"/>
              </a:ext>
            </a:extLst>
          </p:cNvPr>
          <p:cNvSpPr>
            <a:spLocks noGrp="1"/>
          </p:cNvSpPr>
          <p:nvPr>
            <p:ph type="title"/>
          </p:nvPr>
        </p:nvSpPr>
        <p:spPr/>
        <p:txBody>
          <a:bodyPr>
            <a:normAutofit fontScale="90000"/>
          </a:bodyPr>
          <a:lstStyle/>
          <a:p>
            <a:r>
              <a:rPr lang="en-US" dirty="0"/>
              <a:t>Model limitations &amp; Next steps</a:t>
            </a:r>
          </a:p>
        </p:txBody>
      </p:sp>
      <p:sp>
        <p:nvSpPr>
          <p:cNvPr id="3" name="Content Placeholder 2">
            <a:extLst>
              <a:ext uri="{FF2B5EF4-FFF2-40B4-BE49-F238E27FC236}">
                <a16:creationId xmlns:a16="http://schemas.microsoft.com/office/drawing/2014/main" id="{04808363-7518-AB4B-A4E6-A55FBFC65F45}"/>
              </a:ext>
            </a:extLst>
          </p:cNvPr>
          <p:cNvSpPr>
            <a:spLocks noGrp="1"/>
          </p:cNvSpPr>
          <p:nvPr>
            <p:ph idx="1"/>
          </p:nvPr>
        </p:nvSpPr>
        <p:spPr>
          <a:xfrm>
            <a:off x="563335" y="1380067"/>
            <a:ext cx="11136085" cy="4359961"/>
          </a:xfrm>
        </p:spPr>
        <p:txBody>
          <a:bodyPr/>
          <a:lstStyle/>
          <a:p>
            <a:r>
              <a:rPr lang="en-US" dirty="0"/>
              <a:t>Number of Observations:</a:t>
            </a:r>
          </a:p>
          <a:p>
            <a:pPr lvl="1"/>
            <a:r>
              <a:rPr lang="en-US" dirty="0"/>
              <a:t>Low counts for Hispanic. Limits the ability to look at interactions.</a:t>
            </a:r>
          </a:p>
          <a:p>
            <a:pPr lvl="1"/>
            <a:r>
              <a:rPr lang="en-US" dirty="0"/>
              <a:t>Low counts of Married AND Treated employees (only 35 observations). Limits the model fit.</a:t>
            </a:r>
          </a:p>
          <a:p>
            <a:r>
              <a:rPr lang="en-US" dirty="0"/>
              <a:t>When did employees received the training is also likely to affect its effectiveness (and impact in wage difference).</a:t>
            </a:r>
          </a:p>
          <a:p>
            <a:pPr lvl="1"/>
            <a:r>
              <a:rPr lang="en-US" dirty="0"/>
              <a:t>If an employee was trained at the beginning of 1975, it is more likely this person came to see the realization of this investment by 1978, compared to a person who got trained by the end of 1977, right before the ”final” income was measured.</a:t>
            </a:r>
          </a:p>
          <a:p>
            <a:r>
              <a:rPr lang="en-US" dirty="0"/>
              <a:t>What if people got married during the training period (1975-1978), are they married or non-married? With the average age of observed employees being 27, it is plausible this has an impact in the model fit.</a:t>
            </a:r>
          </a:p>
          <a:p>
            <a:r>
              <a:rPr lang="en-US" dirty="0"/>
              <a:t>Looking at the residuals of the final model, although they do look random, they seem to be concentrated in two levels (Y=0, and Y=~4000), which suggests that a binary variable for the Wage difference may be better for explaining the behavior of this data.</a:t>
            </a:r>
          </a:p>
        </p:txBody>
      </p:sp>
      <p:sp>
        <p:nvSpPr>
          <p:cNvPr id="5" name="Oval 4">
            <a:extLst>
              <a:ext uri="{FF2B5EF4-FFF2-40B4-BE49-F238E27FC236}">
                <a16:creationId xmlns:a16="http://schemas.microsoft.com/office/drawing/2014/main" id="{62DEC85C-C79C-2F4E-ACFD-FA7AB8863A9B}"/>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ABI</a:t>
            </a:r>
            <a:endParaRPr lang="en-US" sz="1200" dirty="0"/>
          </a:p>
        </p:txBody>
      </p:sp>
    </p:spTree>
    <p:extLst>
      <p:ext uri="{BB962C8B-B14F-4D97-AF65-F5344CB8AC3E}">
        <p14:creationId xmlns:p14="http://schemas.microsoft.com/office/powerpoint/2010/main" val="250995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8FB3-8B6B-984A-9CFD-E952FF5159B6}"/>
              </a:ext>
            </a:extLst>
          </p:cNvPr>
          <p:cNvSpPr>
            <a:spLocks noGrp="1"/>
          </p:cNvSpPr>
          <p:nvPr>
            <p:ph type="title"/>
          </p:nvPr>
        </p:nvSpPr>
        <p:spPr/>
        <p:txBody>
          <a:bodyPr>
            <a:normAutofit fontScale="90000"/>
          </a:bodyPr>
          <a:lstStyle/>
          <a:p>
            <a:r>
              <a:rPr lang="en-US" dirty="0"/>
              <a:t>Outliers</a:t>
            </a:r>
          </a:p>
        </p:txBody>
      </p:sp>
      <p:pic>
        <p:nvPicPr>
          <p:cNvPr id="6" name="Picture 5">
            <a:extLst>
              <a:ext uri="{FF2B5EF4-FFF2-40B4-BE49-F238E27FC236}">
                <a16:creationId xmlns:a16="http://schemas.microsoft.com/office/drawing/2014/main" id="{70AA2CCD-8D86-124E-82DC-B9E6D8079DAC}"/>
              </a:ext>
            </a:extLst>
          </p:cNvPr>
          <p:cNvPicPr>
            <a:picLocks noChangeAspect="1"/>
          </p:cNvPicPr>
          <p:nvPr/>
        </p:nvPicPr>
        <p:blipFill>
          <a:blip r:embed="rId2"/>
          <a:stretch>
            <a:fillRect/>
          </a:stretch>
        </p:blipFill>
        <p:spPr>
          <a:xfrm>
            <a:off x="6156184" y="2370667"/>
            <a:ext cx="5804494" cy="3580695"/>
          </a:xfrm>
          <a:prstGeom prst="rect">
            <a:avLst/>
          </a:prstGeom>
        </p:spPr>
      </p:pic>
      <p:sp>
        <p:nvSpPr>
          <p:cNvPr id="7" name="Content Placeholder 2">
            <a:extLst>
              <a:ext uri="{FF2B5EF4-FFF2-40B4-BE49-F238E27FC236}">
                <a16:creationId xmlns:a16="http://schemas.microsoft.com/office/drawing/2014/main" id="{05E0993F-AC72-174F-A1DE-8A9590964BAC}"/>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As expected, the one point with highest influence is the one with the largest salary difference.</a:t>
            </a:r>
          </a:p>
          <a:p>
            <a:r>
              <a:rPr lang="en-US" dirty="0"/>
              <a:t>The Cook’s Distance for this all points is still below the 0.5 threshold</a:t>
            </a:r>
          </a:p>
        </p:txBody>
      </p:sp>
      <p:pic>
        <p:nvPicPr>
          <p:cNvPr id="4" name="Picture 3">
            <a:extLst>
              <a:ext uri="{FF2B5EF4-FFF2-40B4-BE49-F238E27FC236}">
                <a16:creationId xmlns:a16="http://schemas.microsoft.com/office/drawing/2014/main" id="{A318F91C-F353-6D45-98F1-39516F5C1794}"/>
              </a:ext>
            </a:extLst>
          </p:cNvPr>
          <p:cNvPicPr>
            <a:picLocks noChangeAspect="1"/>
          </p:cNvPicPr>
          <p:nvPr/>
        </p:nvPicPr>
        <p:blipFill>
          <a:blip r:embed="rId3"/>
          <a:stretch>
            <a:fillRect/>
          </a:stretch>
        </p:blipFill>
        <p:spPr>
          <a:xfrm>
            <a:off x="312529" y="2370668"/>
            <a:ext cx="5804493" cy="3580694"/>
          </a:xfrm>
          <a:prstGeom prst="rect">
            <a:avLst/>
          </a:prstGeom>
        </p:spPr>
      </p:pic>
    </p:spTree>
    <p:extLst>
      <p:ext uri="{BB962C8B-B14F-4D97-AF65-F5344CB8AC3E}">
        <p14:creationId xmlns:p14="http://schemas.microsoft.com/office/powerpoint/2010/main" val="35690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assessment</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Again, the response variable looks roughly Normal.  Normality assumption is still plausible.</a:t>
            </a:r>
          </a:p>
        </p:txBody>
      </p:sp>
      <p:pic>
        <p:nvPicPr>
          <p:cNvPr id="9" name="Picture 8">
            <a:extLst>
              <a:ext uri="{FF2B5EF4-FFF2-40B4-BE49-F238E27FC236}">
                <a16:creationId xmlns:a16="http://schemas.microsoft.com/office/drawing/2014/main" id="{C7D97E77-461A-DF41-9A45-89229B8D774E}"/>
              </a:ext>
            </a:extLst>
          </p:cNvPr>
          <p:cNvPicPr>
            <a:picLocks noChangeAspect="1"/>
          </p:cNvPicPr>
          <p:nvPr/>
        </p:nvPicPr>
        <p:blipFill>
          <a:blip r:embed="rId2"/>
          <a:stretch>
            <a:fillRect/>
          </a:stretch>
        </p:blipFill>
        <p:spPr>
          <a:xfrm>
            <a:off x="2810187" y="2337768"/>
            <a:ext cx="6566547" cy="4050792"/>
          </a:xfrm>
          <a:prstGeom prst="rect">
            <a:avLst/>
          </a:prstGeom>
        </p:spPr>
      </p:pic>
    </p:spTree>
    <p:extLst>
      <p:ext uri="{BB962C8B-B14F-4D97-AF65-F5344CB8AC3E}">
        <p14:creationId xmlns:p14="http://schemas.microsoft.com/office/powerpoint/2010/main" val="167205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assessment</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Looking at the residuals of the final model, although they do look random, they seem to be concentrated in two levels (Y=0, and Y=~4000), which suggests that a binary variable for the Wage difference may be better for explaining the behavior of this data.</a:t>
            </a:r>
          </a:p>
        </p:txBody>
      </p:sp>
      <p:pic>
        <p:nvPicPr>
          <p:cNvPr id="4" name="Picture 3">
            <a:extLst>
              <a:ext uri="{FF2B5EF4-FFF2-40B4-BE49-F238E27FC236}">
                <a16:creationId xmlns:a16="http://schemas.microsoft.com/office/drawing/2014/main" id="{8C7FBAF5-3900-4541-A595-08F631783B97}"/>
              </a:ext>
            </a:extLst>
          </p:cNvPr>
          <p:cNvPicPr>
            <a:picLocks noChangeAspect="1"/>
          </p:cNvPicPr>
          <p:nvPr/>
        </p:nvPicPr>
        <p:blipFill>
          <a:blip r:embed="rId2"/>
          <a:stretch>
            <a:fillRect/>
          </a:stretch>
        </p:blipFill>
        <p:spPr>
          <a:xfrm>
            <a:off x="2816145" y="2341984"/>
            <a:ext cx="6559711" cy="4046575"/>
          </a:xfrm>
          <a:prstGeom prst="rect">
            <a:avLst/>
          </a:prstGeom>
        </p:spPr>
      </p:pic>
    </p:spTree>
    <p:extLst>
      <p:ext uri="{BB962C8B-B14F-4D97-AF65-F5344CB8AC3E}">
        <p14:creationId xmlns:p14="http://schemas.microsoft.com/office/powerpoint/2010/main" val="362468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Observation counts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Briefly go through number of observations for predictors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interactions for which there are not enough data</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268766"/>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We checked the number of observations for each variable’s levels.</a:t>
            </a:r>
          </a:p>
        </p:txBody>
      </p:sp>
      <p:pic>
        <p:nvPicPr>
          <p:cNvPr id="4" name="Picture 3">
            <a:extLst>
              <a:ext uri="{FF2B5EF4-FFF2-40B4-BE49-F238E27FC236}">
                <a16:creationId xmlns:a16="http://schemas.microsoft.com/office/drawing/2014/main" id="{5D54DA60-CADE-4546-912D-4D7A1D12E273}"/>
              </a:ext>
            </a:extLst>
          </p:cNvPr>
          <p:cNvPicPr>
            <a:picLocks noChangeAspect="1"/>
          </p:cNvPicPr>
          <p:nvPr/>
        </p:nvPicPr>
        <p:blipFill>
          <a:blip r:embed="rId2"/>
          <a:stretch>
            <a:fillRect/>
          </a:stretch>
        </p:blipFill>
        <p:spPr>
          <a:xfrm>
            <a:off x="384027" y="1654431"/>
            <a:ext cx="3705727" cy="2286000"/>
          </a:xfrm>
          <a:prstGeom prst="rect">
            <a:avLst/>
          </a:prstGeom>
        </p:spPr>
      </p:pic>
      <p:pic>
        <p:nvPicPr>
          <p:cNvPr id="8" name="Picture 7">
            <a:extLst>
              <a:ext uri="{FF2B5EF4-FFF2-40B4-BE49-F238E27FC236}">
                <a16:creationId xmlns:a16="http://schemas.microsoft.com/office/drawing/2014/main" id="{920FA95B-FF08-D147-A9CB-FC01F172F7A4}"/>
              </a:ext>
            </a:extLst>
          </p:cNvPr>
          <p:cNvPicPr>
            <a:picLocks noChangeAspect="1"/>
          </p:cNvPicPr>
          <p:nvPr/>
        </p:nvPicPr>
        <p:blipFill>
          <a:blip r:embed="rId3"/>
          <a:stretch>
            <a:fillRect/>
          </a:stretch>
        </p:blipFill>
        <p:spPr>
          <a:xfrm>
            <a:off x="4235392" y="1654431"/>
            <a:ext cx="3705727" cy="2286000"/>
          </a:xfrm>
          <a:prstGeom prst="rect">
            <a:avLst/>
          </a:prstGeom>
        </p:spPr>
      </p:pic>
      <p:pic>
        <p:nvPicPr>
          <p:cNvPr id="12" name="Picture 11">
            <a:extLst>
              <a:ext uri="{FF2B5EF4-FFF2-40B4-BE49-F238E27FC236}">
                <a16:creationId xmlns:a16="http://schemas.microsoft.com/office/drawing/2014/main" id="{206A0386-3AF6-2B46-A5E1-452551711EDE}"/>
              </a:ext>
            </a:extLst>
          </p:cNvPr>
          <p:cNvPicPr>
            <a:picLocks noChangeAspect="1"/>
          </p:cNvPicPr>
          <p:nvPr/>
        </p:nvPicPr>
        <p:blipFill>
          <a:blip r:embed="rId4"/>
          <a:stretch>
            <a:fillRect/>
          </a:stretch>
        </p:blipFill>
        <p:spPr>
          <a:xfrm>
            <a:off x="8086758" y="1654431"/>
            <a:ext cx="3705726" cy="2286000"/>
          </a:xfrm>
          <a:prstGeom prst="rect">
            <a:avLst/>
          </a:prstGeom>
        </p:spPr>
      </p:pic>
      <p:pic>
        <p:nvPicPr>
          <p:cNvPr id="13" name="Picture 12">
            <a:extLst>
              <a:ext uri="{FF2B5EF4-FFF2-40B4-BE49-F238E27FC236}">
                <a16:creationId xmlns:a16="http://schemas.microsoft.com/office/drawing/2014/main" id="{5CE6810C-F3BC-8043-9939-64845EF0AFAC}"/>
              </a:ext>
            </a:extLst>
          </p:cNvPr>
          <p:cNvPicPr>
            <a:picLocks noChangeAspect="1"/>
          </p:cNvPicPr>
          <p:nvPr/>
        </p:nvPicPr>
        <p:blipFill>
          <a:blip r:embed="rId5"/>
          <a:stretch>
            <a:fillRect/>
          </a:stretch>
        </p:blipFill>
        <p:spPr>
          <a:xfrm>
            <a:off x="384027" y="4170924"/>
            <a:ext cx="3705726" cy="2286000"/>
          </a:xfrm>
          <a:prstGeom prst="rect">
            <a:avLst/>
          </a:prstGeom>
        </p:spPr>
      </p:pic>
      <p:pic>
        <p:nvPicPr>
          <p:cNvPr id="14" name="Picture 13">
            <a:extLst>
              <a:ext uri="{FF2B5EF4-FFF2-40B4-BE49-F238E27FC236}">
                <a16:creationId xmlns:a16="http://schemas.microsoft.com/office/drawing/2014/main" id="{3187B599-D7A9-BC4D-AE0A-F97A7757511B}"/>
              </a:ext>
            </a:extLst>
          </p:cNvPr>
          <p:cNvPicPr>
            <a:picLocks noChangeAspect="1"/>
          </p:cNvPicPr>
          <p:nvPr/>
        </p:nvPicPr>
        <p:blipFill>
          <a:blip r:embed="rId6"/>
          <a:stretch>
            <a:fillRect/>
          </a:stretch>
        </p:blipFill>
        <p:spPr>
          <a:xfrm>
            <a:off x="4227792" y="4170924"/>
            <a:ext cx="3705726" cy="2286000"/>
          </a:xfrm>
          <a:prstGeom prst="rect">
            <a:avLst/>
          </a:prstGeom>
        </p:spPr>
      </p:pic>
      <p:pic>
        <p:nvPicPr>
          <p:cNvPr id="15" name="Picture 14">
            <a:extLst>
              <a:ext uri="{FF2B5EF4-FFF2-40B4-BE49-F238E27FC236}">
                <a16:creationId xmlns:a16="http://schemas.microsoft.com/office/drawing/2014/main" id="{EA49AF79-EC0D-DD44-BAB1-CBAAEE0A0955}"/>
              </a:ext>
            </a:extLst>
          </p:cNvPr>
          <p:cNvPicPr>
            <a:picLocks noChangeAspect="1"/>
          </p:cNvPicPr>
          <p:nvPr/>
        </p:nvPicPr>
        <p:blipFill>
          <a:blip r:embed="rId7"/>
          <a:stretch>
            <a:fillRect/>
          </a:stretch>
        </p:blipFill>
        <p:spPr>
          <a:xfrm>
            <a:off x="8071558" y="4170924"/>
            <a:ext cx="3705726" cy="2286000"/>
          </a:xfrm>
          <a:prstGeom prst="rect">
            <a:avLst/>
          </a:prstGeom>
        </p:spPr>
      </p:pic>
      <p:sp>
        <p:nvSpPr>
          <p:cNvPr id="17" name="Down Arrow Callout 16">
            <a:extLst>
              <a:ext uri="{FF2B5EF4-FFF2-40B4-BE49-F238E27FC236}">
                <a16:creationId xmlns:a16="http://schemas.microsoft.com/office/drawing/2014/main" id="{9378E78A-B761-2445-8CEF-83BA3C369EFB}"/>
              </a:ext>
            </a:extLst>
          </p:cNvPr>
          <p:cNvSpPr/>
          <p:nvPr/>
        </p:nvSpPr>
        <p:spPr>
          <a:xfrm>
            <a:off x="4363834" y="2797431"/>
            <a:ext cx="1105356" cy="710039"/>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Potential limitation</a:t>
            </a:r>
          </a:p>
        </p:txBody>
      </p:sp>
      <p:sp>
        <p:nvSpPr>
          <p:cNvPr id="18" name="Down Arrow Callout 17">
            <a:extLst>
              <a:ext uri="{FF2B5EF4-FFF2-40B4-BE49-F238E27FC236}">
                <a16:creationId xmlns:a16="http://schemas.microsoft.com/office/drawing/2014/main" id="{583381F1-2460-B349-BBF5-C350157745AA}"/>
              </a:ext>
            </a:extLst>
          </p:cNvPr>
          <p:cNvSpPr/>
          <p:nvPr/>
        </p:nvSpPr>
        <p:spPr>
          <a:xfrm>
            <a:off x="7064990" y="2797431"/>
            <a:ext cx="1020059" cy="710039"/>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Potential limitation</a:t>
            </a:r>
          </a:p>
        </p:txBody>
      </p:sp>
      <p:sp>
        <p:nvSpPr>
          <p:cNvPr id="19" name="Down Arrow Callout 18">
            <a:extLst>
              <a:ext uri="{FF2B5EF4-FFF2-40B4-BE49-F238E27FC236}">
                <a16:creationId xmlns:a16="http://schemas.microsoft.com/office/drawing/2014/main" id="{1FCB43FE-2D26-2048-B7DF-E449973DA5B3}"/>
              </a:ext>
            </a:extLst>
          </p:cNvPr>
          <p:cNvSpPr/>
          <p:nvPr/>
        </p:nvSpPr>
        <p:spPr>
          <a:xfrm>
            <a:off x="2623886" y="4879195"/>
            <a:ext cx="1020059" cy="710039"/>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Potential limitation</a:t>
            </a:r>
          </a:p>
        </p:txBody>
      </p:sp>
      <p:sp>
        <p:nvSpPr>
          <p:cNvPr id="21" name="Down Arrow Callout 20">
            <a:extLst>
              <a:ext uri="{FF2B5EF4-FFF2-40B4-BE49-F238E27FC236}">
                <a16:creationId xmlns:a16="http://schemas.microsoft.com/office/drawing/2014/main" id="{783C7063-28B8-8F4A-9487-3CE27824B39C}"/>
              </a:ext>
            </a:extLst>
          </p:cNvPr>
          <p:cNvSpPr/>
          <p:nvPr/>
        </p:nvSpPr>
        <p:spPr>
          <a:xfrm>
            <a:off x="3169017" y="2457241"/>
            <a:ext cx="1020059" cy="710039"/>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dirty="0"/>
              <a:t>Potential limitation</a:t>
            </a:r>
          </a:p>
        </p:txBody>
      </p:sp>
      <p:sp>
        <p:nvSpPr>
          <p:cNvPr id="23" name="Oval 22">
            <a:extLst>
              <a:ext uri="{FF2B5EF4-FFF2-40B4-BE49-F238E27FC236}">
                <a16:creationId xmlns:a16="http://schemas.microsoft.com/office/drawing/2014/main" id="{5D3C8F3F-715C-1A4D-A2EB-39C337E5E918}"/>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ABI</a:t>
            </a:r>
            <a:endParaRPr lang="en-US" sz="1200" dirty="0"/>
          </a:p>
        </p:txBody>
      </p:sp>
    </p:spTree>
    <p:extLst>
      <p:ext uri="{BB962C8B-B14F-4D97-AF65-F5344CB8AC3E}">
        <p14:creationId xmlns:p14="http://schemas.microsoft.com/office/powerpoint/2010/main" val="339408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Data &amp; project objective</a:t>
            </a:r>
          </a:p>
        </p:txBody>
      </p:sp>
      <p:sp>
        <p:nvSpPr>
          <p:cNvPr id="3" name="Content Placeholder 2">
            <a:extLst>
              <a:ext uri="{FF2B5EF4-FFF2-40B4-BE49-F238E27FC236}">
                <a16:creationId xmlns:a16="http://schemas.microsoft.com/office/drawing/2014/main" id="{7AD802FB-6C64-1F45-92BC-61A9EA7EF421}"/>
              </a:ext>
            </a:extLst>
          </p:cNvPr>
          <p:cNvSpPr>
            <a:spLocks noGrp="1"/>
          </p:cNvSpPr>
          <p:nvPr>
            <p:ph idx="1"/>
          </p:nvPr>
        </p:nvSpPr>
        <p:spPr>
          <a:xfrm>
            <a:off x="527957" y="1361900"/>
            <a:ext cx="11136085" cy="5111327"/>
          </a:xfrm>
        </p:spPr>
        <p:txBody>
          <a:bodyPr>
            <a:normAutofit fontScale="92500" lnSpcReduction="10000"/>
          </a:bodyPr>
          <a:lstStyle/>
          <a:p>
            <a:r>
              <a:rPr lang="en-US" sz="1800" dirty="0"/>
              <a:t>Data for this analysis includes:</a:t>
            </a:r>
          </a:p>
          <a:p>
            <a:pPr marL="1028700" lvl="3" indent="-342900">
              <a:buFont typeface="+mj-lt"/>
              <a:buAutoNum type="arabicPeriod"/>
            </a:pPr>
            <a:r>
              <a:rPr lang="en-US" sz="1800" dirty="0"/>
              <a:t>The </a:t>
            </a:r>
            <a:r>
              <a:rPr lang="en-US" sz="1800" b="1" dirty="0"/>
              <a:t>treatment group</a:t>
            </a:r>
            <a:r>
              <a:rPr lang="en-US" sz="1800" dirty="0"/>
              <a:t> (those who received the training) includes male participants within a subset from NSW data for which 1974 earnings can be obtained</a:t>
            </a:r>
          </a:p>
          <a:p>
            <a:pPr marL="1028700" lvl="3" indent="-342900">
              <a:buFont typeface="+mj-lt"/>
              <a:buAutoNum type="arabicPeriod"/>
            </a:pPr>
            <a:r>
              <a:rPr lang="en-US" sz="1800" dirty="0"/>
              <a:t>The </a:t>
            </a:r>
            <a:r>
              <a:rPr lang="en-US" sz="1800" b="1" dirty="0"/>
              <a:t>control group </a:t>
            </a:r>
            <a:r>
              <a:rPr lang="en-US" sz="1800" dirty="0"/>
              <a:t>(those who did not receive the training) includes all the unemployed males in 1976 whose income in 1975 was below the poverty level. Not obtained as part of the NSW experiment.</a:t>
            </a:r>
          </a:p>
          <a:p>
            <a:r>
              <a:rPr lang="en-US" dirty="0"/>
              <a:t>Variables obtained:</a:t>
            </a:r>
          </a:p>
          <a:p>
            <a:endParaRPr lang="en-US" dirty="0"/>
          </a:p>
          <a:p>
            <a:endParaRPr lang="en-US" dirty="0"/>
          </a:p>
          <a:p>
            <a:endParaRPr lang="en-US" dirty="0"/>
          </a:p>
          <a:p>
            <a:endParaRPr lang="en-US" dirty="0"/>
          </a:p>
          <a:p>
            <a:endParaRPr lang="en-US" dirty="0"/>
          </a:p>
          <a:p>
            <a:endParaRPr lang="en-US" dirty="0"/>
          </a:p>
          <a:p>
            <a:endParaRPr lang="en-US" b="1" dirty="0"/>
          </a:p>
          <a:p>
            <a:r>
              <a:rPr lang="en-US" b="1" dirty="0"/>
              <a:t>We will fit a multiple linear regression model to this data to determine if there is evidence that workers who receive job training tend to earn higher wages than workers who do not receive job training.</a:t>
            </a:r>
          </a:p>
          <a:p>
            <a:endParaRPr lang="en-US" dirty="0"/>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Arial" panose="020B0604020202020204" pitchFamily="34" charset="0"/>
                <a:cs typeface="Arial" panose="020B0604020202020204" pitchFamily="34" charset="0"/>
              </a:rPr>
              <a:t>Talking Points: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did not use the re75 data because we creased a new response variable that is the difference in wage between 1974 and 1978 </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used the difference instead of the total wage in 1978 because the effect of the training does depend on the starting salary</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think that by subtracting the starting salary (which is the one BEFORE the training program started), we can sort of “normalize” the response variable so that we estimate the effect of our predictors the same way for the any employee that qualifies for the NSW</a:t>
            </a:r>
          </a:p>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C3F07979-F480-7148-9875-AF3B42027001}"/>
              </a:ext>
            </a:extLst>
          </p:cNvPr>
          <p:cNvGraphicFramePr>
            <a:graphicFrameLocks noGrp="1"/>
          </p:cNvGraphicFramePr>
          <p:nvPr/>
        </p:nvGraphicFramePr>
        <p:xfrm>
          <a:off x="830223" y="3272026"/>
          <a:ext cx="10531551" cy="2405142"/>
        </p:xfrm>
        <a:graphic>
          <a:graphicData uri="http://schemas.openxmlformats.org/drawingml/2006/table">
            <a:tbl>
              <a:tblPr>
                <a:tableStyleId>{2D5ABB26-0587-4C30-8999-92F81FD0307C}</a:tableStyleId>
              </a:tblPr>
              <a:tblGrid>
                <a:gridCol w="3084240">
                  <a:extLst>
                    <a:ext uri="{9D8B030D-6E8A-4147-A177-3AD203B41FA5}">
                      <a16:colId xmlns:a16="http://schemas.microsoft.com/office/drawing/2014/main" val="647070724"/>
                    </a:ext>
                  </a:extLst>
                </a:gridCol>
                <a:gridCol w="3084240">
                  <a:extLst>
                    <a:ext uri="{9D8B030D-6E8A-4147-A177-3AD203B41FA5}">
                      <a16:colId xmlns:a16="http://schemas.microsoft.com/office/drawing/2014/main" val="3141645327"/>
                    </a:ext>
                  </a:extLst>
                </a:gridCol>
                <a:gridCol w="4363071">
                  <a:extLst>
                    <a:ext uri="{9D8B030D-6E8A-4147-A177-3AD203B41FA5}">
                      <a16:colId xmlns:a16="http://schemas.microsoft.com/office/drawing/2014/main" val="1571182060"/>
                    </a:ext>
                  </a:extLst>
                </a:gridCol>
              </a:tblGrid>
              <a:tr h="142196">
                <a:tc>
                  <a:txBody>
                    <a:bodyPr/>
                    <a:lstStyle/>
                    <a:p>
                      <a:pPr algn="l" fontAlgn="b"/>
                      <a:r>
                        <a:rPr lang="en-US" sz="1200" b="1" dirty="0">
                          <a:effectLst/>
                        </a:rPr>
                        <a:t>Variable Name</a:t>
                      </a:r>
                    </a:p>
                  </a:txBody>
                  <a:tcPr marL="32019" marR="32019" marT="32019" marB="32019"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Type</a:t>
                      </a:r>
                    </a:p>
                  </a:txBody>
                  <a:tcPr marL="32019" marR="32019" marT="32019" marB="32019"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Description</a:t>
                      </a:r>
                    </a:p>
                  </a:txBody>
                  <a:tcPr marL="32019" marR="32019" marT="32019" marB="32019"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377934"/>
                  </a:ext>
                </a:extLst>
              </a:tr>
              <a:tr h="247514">
                <a:tc>
                  <a:txBody>
                    <a:bodyPr/>
                    <a:lstStyle/>
                    <a:p>
                      <a:pPr algn="l" fontAlgn="t"/>
                      <a:r>
                        <a:rPr lang="en-US" sz="1200" dirty="0">
                          <a:effectLst/>
                        </a:rPr>
                        <a:t>treat</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participant received job training, 0 if participant did not receive job training.</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153558"/>
                  </a:ext>
                </a:extLst>
              </a:tr>
              <a:tr h="142196">
                <a:tc>
                  <a:txBody>
                    <a:bodyPr/>
                    <a:lstStyle/>
                    <a:p>
                      <a:pPr algn="l" fontAlgn="t"/>
                      <a:r>
                        <a:rPr lang="en-US" sz="1200" dirty="0">
                          <a:effectLst/>
                        </a:rPr>
                        <a:t>age</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age in years</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999565"/>
                  </a:ext>
                </a:extLst>
              </a:tr>
              <a:tr h="142196">
                <a:tc>
                  <a:txBody>
                    <a:bodyPr/>
                    <a:lstStyle/>
                    <a:p>
                      <a:pPr algn="l" fontAlgn="t"/>
                      <a:r>
                        <a:rPr lang="en-US" sz="1200">
                          <a:effectLst/>
                        </a:rPr>
                        <a:t>educ</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years of education</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8307507"/>
                  </a:ext>
                </a:extLst>
              </a:tr>
              <a:tr h="142196">
                <a:tc>
                  <a:txBody>
                    <a:bodyPr/>
                    <a:lstStyle/>
                    <a:p>
                      <a:pPr algn="l" fontAlgn="t"/>
                      <a:r>
                        <a:rPr lang="en-US" sz="1200" dirty="0">
                          <a:effectLst/>
                        </a:rPr>
                        <a:t>black</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race is black,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965022"/>
                  </a:ext>
                </a:extLst>
              </a:tr>
              <a:tr h="142196">
                <a:tc>
                  <a:txBody>
                    <a:bodyPr/>
                    <a:lstStyle/>
                    <a:p>
                      <a:pPr algn="l" fontAlgn="t"/>
                      <a:r>
                        <a:rPr lang="en-US" sz="1200" dirty="0" err="1">
                          <a:effectLst/>
                        </a:rPr>
                        <a:t>hisp</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Hispanic ethnicity,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580657"/>
                  </a:ext>
                </a:extLst>
              </a:tr>
              <a:tr h="142196">
                <a:tc>
                  <a:txBody>
                    <a:bodyPr/>
                    <a:lstStyle/>
                    <a:p>
                      <a:pPr algn="l" fontAlgn="t"/>
                      <a:r>
                        <a:rPr lang="en-US" sz="1200">
                          <a:effectLst/>
                        </a:rPr>
                        <a:t>married</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married,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077980"/>
                  </a:ext>
                </a:extLst>
              </a:tr>
              <a:tr h="142196">
                <a:tc>
                  <a:txBody>
                    <a:bodyPr/>
                    <a:lstStyle/>
                    <a:p>
                      <a:pPr algn="l" fontAlgn="t"/>
                      <a:r>
                        <a:rPr lang="en-US" sz="1200" dirty="0" err="1">
                          <a:effectLst/>
                        </a:rPr>
                        <a:t>nodegree</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participant dropped out of high school,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991526"/>
                  </a:ext>
                </a:extLst>
              </a:tr>
              <a:tr h="142196">
                <a:tc>
                  <a:txBody>
                    <a:bodyPr/>
                    <a:lstStyle/>
                    <a:p>
                      <a:pPr algn="l" fontAlgn="t"/>
                      <a:r>
                        <a:rPr lang="en-US" sz="1200" dirty="0">
                          <a:effectLst/>
                        </a:rPr>
                        <a:t>differ7874</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Numeric, continuous (response variable)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real annual earnings difference from 1978 -1974.</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35042483"/>
                  </a:ext>
                </a:extLst>
              </a:tr>
            </a:tbl>
          </a:graphicData>
        </a:graphic>
      </p:graphicFrame>
      <p:sp>
        <p:nvSpPr>
          <p:cNvPr id="7" name="Oval 6">
            <a:extLst>
              <a:ext uri="{FF2B5EF4-FFF2-40B4-BE49-F238E27FC236}">
                <a16:creationId xmlns:a16="http://schemas.microsoft.com/office/drawing/2014/main" id="{936F8059-4B07-FE4E-B5EC-F0F8FDD8D0F0}"/>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ABI</a:t>
            </a:r>
            <a:endParaRPr lang="en-US" sz="1200" dirty="0"/>
          </a:p>
        </p:txBody>
      </p:sp>
    </p:spTree>
    <p:extLst>
      <p:ext uri="{BB962C8B-B14F-4D97-AF65-F5344CB8AC3E}">
        <p14:creationId xmlns:p14="http://schemas.microsoft.com/office/powerpoint/2010/main" val="427222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Response variable</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this is a good thing since that is an assumption of the model we are using</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Response variable roughly follows a normal distribution</a:t>
            </a:r>
          </a:p>
        </p:txBody>
      </p:sp>
      <p:pic>
        <p:nvPicPr>
          <p:cNvPr id="4" name="Picture 3">
            <a:extLst>
              <a:ext uri="{FF2B5EF4-FFF2-40B4-BE49-F238E27FC236}">
                <a16:creationId xmlns:a16="http://schemas.microsoft.com/office/drawing/2014/main" id="{1512C197-B8A0-8748-A0BE-1F13E6964EB7}"/>
              </a:ext>
            </a:extLst>
          </p:cNvPr>
          <p:cNvPicPr>
            <a:picLocks noChangeAspect="1"/>
          </p:cNvPicPr>
          <p:nvPr/>
        </p:nvPicPr>
        <p:blipFill>
          <a:blip r:embed="rId2"/>
          <a:stretch>
            <a:fillRect/>
          </a:stretch>
        </p:blipFill>
        <p:spPr>
          <a:xfrm>
            <a:off x="527957" y="1946178"/>
            <a:ext cx="6963833" cy="4295871"/>
          </a:xfrm>
          <a:prstGeom prst="rect">
            <a:avLst/>
          </a:prstGeom>
        </p:spPr>
      </p:pic>
      <p:sp>
        <p:nvSpPr>
          <p:cNvPr id="7" name="TextBox 6">
            <a:extLst>
              <a:ext uri="{FF2B5EF4-FFF2-40B4-BE49-F238E27FC236}">
                <a16:creationId xmlns:a16="http://schemas.microsoft.com/office/drawing/2014/main" id="{E53262DE-137B-9E45-ACFB-CA645438617D}"/>
              </a:ext>
            </a:extLst>
          </p:cNvPr>
          <p:cNvSpPr txBox="1"/>
          <p:nvPr/>
        </p:nvSpPr>
        <p:spPr>
          <a:xfrm>
            <a:off x="7941733" y="1946178"/>
            <a:ext cx="3722309" cy="2031325"/>
          </a:xfrm>
          <a:prstGeom prst="rect">
            <a:avLst/>
          </a:prstGeom>
          <a:noFill/>
        </p:spPr>
        <p:txBody>
          <a:bodyPr wrap="square" rtlCol="0">
            <a:spAutoFit/>
          </a:bodyPr>
          <a:lstStyle/>
          <a:p>
            <a:r>
              <a:rPr lang="en-US" dirty="0"/>
              <a:t>On average, the Difference in wage for all observation is $ 2,235.29</a:t>
            </a:r>
          </a:p>
          <a:p>
            <a:r>
              <a:rPr lang="en-US" dirty="0"/>
              <a:t>Min = - $ 25,256.80</a:t>
            </a:r>
          </a:p>
          <a:p>
            <a:r>
              <a:rPr lang="en-US" dirty="0"/>
              <a:t>Max =  $ 60,307.93</a:t>
            </a:r>
          </a:p>
          <a:p>
            <a:endParaRPr lang="en-US" dirty="0"/>
          </a:p>
          <a:p>
            <a:r>
              <a:rPr lang="en-US" dirty="0"/>
              <a:t>Only one observations has a Wage difference between 60,000 and 70,000</a:t>
            </a:r>
          </a:p>
        </p:txBody>
      </p:sp>
      <p:cxnSp>
        <p:nvCxnSpPr>
          <p:cNvPr id="9" name="Straight Arrow Connector 8">
            <a:extLst>
              <a:ext uri="{FF2B5EF4-FFF2-40B4-BE49-F238E27FC236}">
                <a16:creationId xmlns:a16="http://schemas.microsoft.com/office/drawing/2014/main" id="{A0655EE3-7B6F-A049-8B0B-E0E2D520978E}"/>
              </a:ext>
            </a:extLst>
          </p:cNvPr>
          <p:cNvCxnSpPr>
            <a:cxnSpLocks/>
            <a:stCxn id="10" idx="1"/>
          </p:cNvCxnSpPr>
          <p:nvPr/>
        </p:nvCxnSpPr>
        <p:spPr>
          <a:xfrm flipH="1">
            <a:off x="6663268" y="3635518"/>
            <a:ext cx="1193798" cy="145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D583204-E2F1-644B-953F-8E5567CC7B01}"/>
              </a:ext>
            </a:extLst>
          </p:cNvPr>
          <p:cNvSpPr/>
          <p:nvPr/>
        </p:nvSpPr>
        <p:spPr>
          <a:xfrm>
            <a:off x="7857066" y="3293533"/>
            <a:ext cx="3806975" cy="68397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0CC032-6656-2648-A68C-34ED803C357C}"/>
              </a:ext>
            </a:extLst>
          </p:cNvPr>
          <p:cNvSpPr/>
          <p:nvPr/>
        </p:nvSpPr>
        <p:spPr>
          <a:xfrm>
            <a:off x="7924800" y="4461933"/>
            <a:ext cx="3739241" cy="88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remove this observation, the curve looks more “normal”</a:t>
            </a:r>
          </a:p>
        </p:txBody>
      </p:sp>
      <p:sp>
        <p:nvSpPr>
          <p:cNvPr id="13" name="Oval 12">
            <a:extLst>
              <a:ext uri="{FF2B5EF4-FFF2-40B4-BE49-F238E27FC236}">
                <a16:creationId xmlns:a16="http://schemas.microsoft.com/office/drawing/2014/main" id="{A17268D6-E100-3D4F-88FE-B080A32E3117}"/>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SX</a:t>
            </a:r>
            <a:endParaRPr lang="en-US" sz="1200" dirty="0"/>
          </a:p>
        </p:txBody>
      </p:sp>
    </p:spTree>
    <p:extLst>
      <p:ext uri="{BB962C8B-B14F-4D97-AF65-F5344CB8AC3E}">
        <p14:creationId xmlns:p14="http://schemas.microsoft.com/office/powerpoint/2010/main" val="96176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Response variable</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this is a good thing since that is an assumption of the model we are using</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Response variable roughly follows a normal distribution</a:t>
            </a:r>
          </a:p>
        </p:txBody>
      </p:sp>
      <p:pic>
        <p:nvPicPr>
          <p:cNvPr id="8" name="Picture 7">
            <a:extLst>
              <a:ext uri="{FF2B5EF4-FFF2-40B4-BE49-F238E27FC236}">
                <a16:creationId xmlns:a16="http://schemas.microsoft.com/office/drawing/2014/main" id="{CCE0D7AD-64B0-4A42-B83C-0C04AE8C38D7}"/>
              </a:ext>
            </a:extLst>
          </p:cNvPr>
          <p:cNvPicPr>
            <a:picLocks noChangeAspect="1"/>
          </p:cNvPicPr>
          <p:nvPr/>
        </p:nvPicPr>
        <p:blipFill>
          <a:blip r:embed="rId2"/>
          <a:stretch>
            <a:fillRect/>
          </a:stretch>
        </p:blipFill>
        <p:spPr>
          <a:xfrm>
            <a:off x="525025" y="1946178"/>
            <a:ext cx="6966765" cy="4297680"/>
          </a:xfrm>
          <a:prstGeom prst="rect">
            <a:avLst/>
          </a:prstGeom>
        </p:spPr>
      </p:pic>
      <p:sp>
        <p:nvSpPr>
          <p:cNvPr id="12" name="TextBox 11">
            <a:extLst>
              <a:ext uri="{FF2B5EF4-FFF2-40B4-BE49-F238E27FC236}">
                <a16:creationId xmlns:a16="http://schemas.microsoft.com/office/drawing/2014/main" id="{B53AAB25-6DDE-9C43-8BA4-0F8392EE8789}"/>
              </a:ext>
            </a:extLst>
          </p:cNvPr>
          <p:cNvSpPr txBox="1"/>
          <p:nvPr/>
        </p:nvSpPr>
        <p:spPr>
          <a:xfrm>
            <a:off x="7941733" y="1946178"/>
            <a:ext cx="3722309" cy="3416320"/>
          </a:xfrm>
          <a:prstGeom prst="rect">
            <a:avLst/>
          </a:prstGeom>
          <a:noFill/>
        </p:spPr>
        <p:txBody>
          <a:bodyPr wrap="square" rtlCol="0">
            <a:spAutoFit/>
          </a:bodyPr>
          <a:lstStyle/>
          <a:p>
            <a:r>
              <a:rPr lang="en-US" dirty="0"/>
              <a:t>We did a quick test of how the plot would look without the one extreme observation</a:t>
            </a:r>
          </a:p>
          <a:p>
            <a:endParaRPr lang="en-US" dirty="0"/>
          </a:p>
          <a:p>
            <a:r>
              <a:rPr lang="en-US" dirty="0"/>
              <a:t>This looks more “Normal”</a:t>
            </a:r>
          </a:p>
          <a:p>
            <a:endParaRPr lang="en-US" dirty="0"/>
          </a:p>
          <a:p>
            <a:r>
              <a:rPr lang="en-US" dirty="0"/>
              <a:t>However, we fit the model to the full data because we found out (later) that the influence of this point is not high enough to remove as an outlier, and it virtually doesn’t change the model.</a:t>
            </a:r>
          </a:p>
        </p:txBody>
      </p:sp>
      <p:sp>
        <p:nvSpPr>
          <p:cNvPr id="14" name="Oval 13">
            <a:extLst>
              <a:ext uri="{FF2B5EF4-FFF2-40B4-BE49-F238E27FC236}">
                <a16:creationId xmlns:a16="http://schemas.microsoft.com/office/drawing/2014/main" id="{5451D99E-742E-494E-A5FD-8E6D3AF062E1}"/>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SX</a:t>
            </a:r>
            <a:endParaRPr lang="en-US" sz="1200" dirty="0"/>
          </a:p>
        </p:txBody>
      </p:sp>
    </p:spTree>
    <p:extLst>
      <p:ext uri="{BB962C8B-B14F-4D97-AF65-F5344CB8AC3E}">
        <p14:creationId xmlns:p14="http://schemas.microsoft.com/office/powerpoint/2010/main" val="3186834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Looks like the “training” may have an effect in the wage difference, which is what we are trying to predict</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We expect the treatment (or training) variable to have an effect on the difference of wages</a:t>
            </a:r>
          </a:p>
        </p:txBody>
      </p:sp>
      <p:pic>
        <p:nvPicPr>
          <p:cNvPr id="7" name="Picture 6">
            <a:extLst>
              <a:ext uri="{FF2B5EF4-FFF2-40B4-BE49-F238E27FC236}">
                <a16:creationId xmlns:a16="http://schemas.microsoft.com/office/drawing/2014/main" id="{1D0625AC-2D3B-F346-9273-25D3F2B50C26}"/>
              </a:ext>
            </a:extLst>
          </p:cNvPr>
          <p:cNvPicPr>
            <a:picLocks noChangeAspect="1"/>
          </p:cNvPicPr>
          <p:nvPr/>
        </p:nvPicPr>
        <p:blipFill>
          <a:blip r:embed="rId2"/>
          <a:stretch>
            <a:fillRect/>
          </a:stretch>
        </p:blipFill>
        <p:spPr>
          <a:xfrm>
            <a:off x="2324975" y="1807505"/>
            <a:ext cx="7542051" cy="4652564"/>
          </a:xfrm>
          <a:prstGeom prst="rect">
            <a:avLst/>
          </a:prstGeom>
        </p:spPr>
      </p:pic>
      <p:sp>
        <p:nvSpPr>
          <p:cNvPr id="8" name="TextBox 7">
            <a:extLst>
              <a:ext uri="{FF2B5EF4-FFF2-40B4-BE49-F238E27FC236}">
                <a16:creationId xmlns:a16="http://schemas.microsoft.com/office/drawing/2014/main" id="{D464E479-B89B-2142-839B-E814CE97BCAD}"/>
              </a:ext>
            </a:extLst>
          </p:cNvPr>
          <p:cNvSpPr txBox="1"/>
          <p:nvPr/>
        </p:nvSpPr>
        <p:spPr>
          <a:xfrm>
            <a:off x="9990667" y="1807505"/>
            <a:ext cx="1970012" cy="923330"/>
          </a:xfrm>
          <a:prstGeom prst="rect">
            <a:avLst/>
          </a:prstGeom>
          <a:noFill/>
        </p:spPr>
        <p:txBody>
          <a:bodyPr wrap="square" rtlCol="0">
            <a:spAutoFit/>
          </a:bodyPr>
          <a:lstStyle/>
          <a:p>
            <a:r>
              <a:rPr lang="en-US" dirty="0"/>
              <a:t>The label on the plot is the median  for each level</a:t>
            </a:r>
          </a:p>
        </p:txBody>
      </p:sp>
      <p:sp>
        <p:nvSpPr>
          <p:cNvPr id="14" name="Oval 13">
            <a:extLst>
              <a:ext uri="{FF2B5EF4-FFF2-40B4-BE49-F238E27FC236}">
                <a16:creationId xmlns:a16="http://schemas.microsoft.com/office/drawing/2014/main" id="{14F15472-2DD4-E843-BBEA-38B21D5159A4}"/>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SX</a:t>
            </a:r>
            <a:endParaRPr lang="en-US" sz="1200" dirty="0"/>
          </a:p>
        </p:txBody>
      </p:sp>
    </p:spTree>
    <p:extLst>
      <p:ext uri="{BB962C8B-B14F-4D97-AF65-F5344CB8AC3E}">
        <p14:creationId xmlns:p14="http://schemas.microsoft.com/office/powerpoint/2010/main" val="1298976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Explain this is an interesting interaction to include</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Wage difference seems to decrease with age in general (right) . However, for trained employees, the trend is positive! (left)</a:t>
            </a:r>
          </a:p>
        </p:txBody>
      </p:sp>
      <p:pic>
        <p:nvPicPr>
          <p:cNvPr id="4" name="Picture 3">
            <a:extLst>
              <a:ext uri="{FF2B5EF4-FFF2-40B4-BE49-F238E27FC236}">
                <a16:creationId xmlns:a16="http://schemas.microsoft.com/office/drawing/2014/main" id="{77C1E054-A1A3-804A-A6EA-5190FECECD9D}"/>
              </a:ext>
            </a:extLst>
          </p:cNvPr>
          <p:cNvPicPr>
            <a:picLocks noChangeAspect="1"/>
          </p:cNvPicPr>
          <p:nvPr/>
        </p:nvPicPr>
        <p:blipFill>
          <a:blip r:embed="rId2"/>
          <a:stretch>
            <a:fillRect/>
          </a:stretch>
        </p:blipFill>
        <p:spPr>
          <a:xfrm>
            <a:off x="312529" y="2341985"/>
            <a:ext cx="5783471" cy="3567725"/>
          </a:xfrm>
          <a:prstGeom prst="rect">
            <a:avLst/>
          </a:prstGeom>
        </p:spPr>
      </p:pic>
      <p:pic>
        <p:nvPicPr>
          <p:cNvPr id="7" name="Picture 6">
            <a:extLst>
              <a:ext uri="{FF2B5EF4-FFF2-40B4-BE49-F238E27FC236}">
                <a16:creationId xmlns:a16="http://schemas.microsoft.com/office/drawing/2014/main" id="{124297AB-A726-CE4A-B3F3-068D060BBB2D}"/>
              </a:ext>
            </a:extLst>
          </p:cNvPr>
          <p:cNvPicPr>
            <a:picLocks noChangeAspect="1"/>
          </p:cNvPicPr>
          <p:nvPr/>
        </p:nvPicPr>
        <p:blipFill>
          <a:blip r:embed="rId3"/>
          <a:stretch>
            <a:fillRect/>
          </a:stretch>
        </p:blipFill>
        <p:spPr>
          <a:xfrm>
            <a:off x="6136605" y="2341985"/>
            <a:ext cx="5778506" cy="3564663"/>
          </a:xfrm>
          <a:prstGeom prst="rect">
            <a:avLst/>
          </a:prstGeom>
        </p:spPr>
      </p:pic>
      <p:sp>
        <p:nvSpPr>
          <p:cNvPr id="9" name="Oval 8">
            <a:extLst>
              <a:ext uri="{FF2B5EF4-FFF2-40B4-BE49-F238E27FC236}">
                <a16:creationId xmlns:a16="http://schemas.microsoft.com/office/drawing/2014/main" id="{732C0E59-0291-F44A-88C9-5AF27DB5F422}"/>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a:t>
            </a:r>
            <a:endParaRPr lang="en-US" sz="1200" dirty="0"/>
          </a:p>
        </p:txBody>
      </p:sp>
    </p:spTree>
    <p:extLst>
      <p:ext uri="{BB962C8B-B14F-4D97-AF65-F5344CB8AC3E}">
        <p14:creationId xmlns:p14="http://schemas.microsoft.com/office/powerpoint/2010/main" val="252572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Explain this is an interesting interaction to include</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Basically, the effect of marriage on difference in wage is the opposite when we separate trained from untrained men.</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Wage difference for Married men seems to be less than it is for unmarried men, in general.</a:t>
            </a:r>
          </a:p>
          <a:p>
            <a:r>
              <a:rPr lang="en-US" dirty="0"/>
              <a:t>However,  trained married men have slightly higher difference in wage than unmarried trained men. </a:t>
            </a:r>
          </a:p>
        </p:txBody>
      </p:sp>
      <p:pic>
        <p:nvPicPr>
          <p:cNvPr id="8" name="Picture 7">
            <a:extLst>
              <a:ext uri="{FF2B5EF4-FFF2-40B4-BE49-F238E27FC236}">
                <a16:creationId xmlns:a16="http://schemas.microsoft.com/office/drawing/2014/main" id="{ADF7B48B-E480-734D-9921-5872988D8882}"/>
              </a:ext>
            </a:extLst>
          </p:cNvPr>
          <p:cNvPicPr>
            <a:picLocks noChangeAspect="1"/>
          </p:cNvPicPr>
          <p:nvPr/>
        </p:nvPicPr>
        <p:blipFill>
          <a:blip r:embed="rId2"/>
          <a:stretch>
            <a:fillRect/>
          </a:stretch>
        </p:blipFill>
        <p:spPr>
          <a:xfrm>
            <a:off x="355671" y="2409436"/>
            <a:ext cx="5780933" cy="3566160"/>
          </a:xfrm>
          <a:prstGeom prst="rect">
            <a:avLst/>
          </a:prstGeom>
        </p:spPr>
      </p:pic>
      <p:pic>
        <p:nvPicPr>
          <p:cNvPr id="10" name="Picture 9">
            <a:extLst>
              <a:ext uri="{FF2B5EF4-FFF2-40B4-BE49-F238E27FC236}">
                <a16:creationId xmlns:a16="http://schemas.microsoft.com/office/drawing/2014/main" id="{FD58CA22-AC47-C94A-808C-107FB505B935}"/>
              </a:ext>
            </a:extLst>
          </p:cNvPr>
          <p:cNvPicPr>
            <a:picLocks noChangeAspect="1"/>
          </p:cNvPicPr>
          <p:nvPr/>
        </p:nvPicPr>
        <p:blipFill>
          <a:blip r:embed="rId3"/>
          <a:stretch>
            <a:fillRect/>
          </a:stretch>
        </p:blipFill>
        <p:spPr>
          <a:xfrm>
            <a:off x="6181874" y="2409436"/>
            <a:ext cx="5780934" cy="3566160"/>
          </a:xfrm>
          <a:prstGeom prst="rect">
            <a:avLst/>
          </a:prstGeom>
        </p:spPr>
      </p:pic>
      <p:sp>
        <p:nvSpPr>
          <p:cNvPr id="11" name="Rectangle 10">
            <a:extLst>
              <a:ext uri="{FF2B5EF4-FFF2-40B4-BE49-F238E27FC236}">
                <a16:creationId xmlns:a16="http://schemas.microsoft.com/office/drawing/2014/main" id="{3D58AF81-0E7D-2544-89A0-B7BF23769674}"/>
              </a:ext>
            </a:extLst>
          </p:cNvPr>
          <p:cNvSpPr/>
          <p:nvPr/>
        </p:nvSpPr>
        <p:spPr>
          <a:xfrm>
            <a:off x="8966200" y="5785164"/>
            <a:ext cx="762000" cy="190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AE2EF60-5476-5445-BB30-31770F41C228}"/>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a:t>
            </a:r>
            <a:endParaRPr lang="en-US" sz="1200" dirty="0"/>
          </a:p>
        </p:txBody>
      </p:sp>
    </p:spTree>
    <p:extLst>
      <p:ext uri="{BB962C8B-B14F-4D97-AF65-F5344CB8AC3E}">
        <p14:creationId xmlns:p14="http://schemas.microsoft.com/office/powerpoint/2010/main" val="382867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building &amp; VALIDATION</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Arial" panose="020B0604020202020204" pitchFamily="34" charset="0"/>
                <a:cs typeface="Arial" panose="020B0604020202020204" pitchFamily="34" charset="0"/>
              </a:rPr>
              <a:t>Talking Points: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how we got to this model</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Model validation:</a:t>
            </a:r>
          </a:p>
          <a:p>
            <a:pPr marL="628650" lvl="1" indent="-171450">
              <a:buFontTx/>
              <a:buChar char="-"/>
            </a:pPr>
            <a:r>
              <a:rPr lang="en-US" sz="1200" dirty="0">
                <a:solidFill>
                  <a:schemeClr val="tx1"/>
                </a:solidFill>
                <a:latin typeface="Arial" panose="020B0604020202020204" pitchFamily="34" charset="0"/>
                <a:cs typeface="Arial" panose="020B0604020202020204" pitchFamily="34" charset="0"/>
              </a:rPr>
              <a:t>The R-squared is low</a:t>
            </a:r>
          </a:p>
          <a:p>
            <a:pPr marL="171450" indent="-171450">
              <a:buFontTx/>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618067" y="1246743"/>
            <a:ext cx="11116733" cy="50355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t>Model Building</a:t>
            </a:r>
          </a:p>
          <a:p>
            <a:r>
              <a:rPr lang="en-US" dirty="0"/>
              <a:t>Used stepwise with AIC to simplify the model because we are using this model to understand relationships between variables, not necessarily predict an outcome</a:t>
            </a:r>
          </a:p>
          <a:p>
            <a:r>
              <a:rPr lang="en-US" dirty="0"/>
              <a:t>Performed Chi-squared test to test significance of race variables (Black and Hispanic), years of education, non-degree and their interactions with the Treatment variable.</a:t>
            </a:r>
          </a:p>
          <a:p>
            <a:pPr lvl="1"/>
            <a:r>
              <a:rPr lang="en-US" dirty="0"/>
              <a:t>None are significant, therefore, they were excluded from the model</a:t>
            </a:r>
          </a:p>
          <a:p>
            <a:r>
              <a:rPr lang="en-US" dirty="0"/>
              <a:t>Checked high leverage points. There are a few, however, none have high influence (Cook’s distance). No observations were removed as outliers.</a:t>
            </a:r>
          </a:p>
          <a:p>
            <a:r>
              <a:rPr lang="en-US" dirty="0"/>
              <a:t>Multicollinearity was also checked.  Variables included in the model have low correlation.</a:t>
            </a:r>
          </a:p>
          <a:p>
            <a:r>
              <a:rPr lang="en-US" dirty="0">
                <a:solidFill>
                  <a:schemeClr val="tx1"/>
                </a:solidFill>
              </a:rPr>
              <a:t>No transformations were required for any of the variables, except for the Age (it was centered). Linearity, normality, equal variance, and independence assumptions are plausible for our final model.</a:t>
            </a:r>
          </a:p>
          <a:p>
            <a:pPr marL="0" indent="0">
              <a:buNone/>
            </a:pPr>
            <a:endParaRPr lang="en-US" dirty="0"/>
          </a:p>
          <a:p>
            <a:pPr marL="0" indent="0">
              <a:buNone/>
            </a:pPr>
            <a:r>
              <a:rPr lang="en-US" b="1" dirty="0"/>
              <a:t>Model Validation:</a:t>
            </a:r>
          </a:p>
          <a:p>
            <a:r>
              <a:rPr lang="en-US" dirty="0"/>
              <a:t>R-squared of the final model is %8</a:t>
            </a:r>
          </a:p>
        </p:txBody>
      </p:sp>
      <p:sp>
        <p:nvSpPr>
          <p:cNvPr id="7" name="Oval 6">
            <a:extLst>
              <a:ext uri="{FF2B5EF4-FFF2-40B4-BE49-F238E27FC236}">
                <a16:creationId xmlns:a16="http://schemas.microsoft.com/office/drawing/2014/main" id="{34A27E0C-C065-3148-A1F7-EFC896947CDC}"/>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t>
            </a:r>
          </a:p>
        </p:txBody>
      </p:sp>
    </p:spTree>
    <p:extLst>
      <p:ext uri="{BB962C8B-B14F-4D97-AF65-F5344CB8AC3E}">
        <p14:creationId xmlns:p14="http://schemas.microsoft.com/office/powerpoint/2010/main" val="155336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&amp; Findings</a:t>
            </a:r>
          </a:p>
        </p:txBody>
      </p:sp>
      <p:sp>
        <p:nvSpPr>
          <p:cNvPr id="5" name="Rectangle 4">
            <a:extLst>
              <a:ext uri="{FF2B5EF4-FFF2-40B4-BE49-F238E27FC236}">
                <a16:creationId xmlns:a16="http://schemas.microsoft.com/office/drawing/2014/main" id="{0EEB8AED-1B3A-BB48-9880-DE1F0B60F101}"/>
              </a:ext>
            </a:extLst>
          </p:cNvPr>
          <p:cNvSpPr/>
          <p:nvPr/>
        </p:nvSpPr>
        <p:spPr>
          <a:xfrm>
            <a:off x="12253107"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Talking Points: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this model does satisfy the assumptions (therefore our conclusions are valid)</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conclusions (answer questions)</a:t>
            </a:r>
          </a:p>
          <a:p>
            <a:pPr marL="171450" indent="-171450">
              <a:buFontTx/>
              <a:buChar char="-"/>
            </a:pPr>
            <a:r>
              <a:rPr lang="en-US" sz="1200" dirty="0">
                <a:solidFill>
                  <a:schemeClr val="tx1"/>
                </a:solidFill>
              </a:rPr>
              <a:t>No transformations were required for any of the variables, except for the Age (centered). Linearity, normality, equal variance, and independence assumptions are plausible for our final model.</a:t>
            </a:r>
          </a:p>
          <a:p>
            <a:pPr marL="171450" indent="-171450">
              <a:buFontTx/>
              <a:buChar char="-"/>
            </a:pPr>
            <a:endParaRPr lang="en-US" sz="12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173566" y="1246743"/>
                <a:ext cx="11844867" cy="10595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𝐷𝑖𝑓𝑓</m:t>
                      </m:r>
                      <m:r>
                        <a:rPr lang="en-US" b="0" i="1" dirty="0" smtClean="0">
                          <a:latin typeface="Cambria Math" panose="02040503050406030204" pitchFamily="18" charset="0"/>
                        </a:rPr>
                        <m:t>7874=</m:t>
                      </m:r>
                      <m:sSub>
                        <m:sSubPr>
                          <m:ctrlPr>
                            <a:rPr lang="en-US"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rPr>
                        <m:t>𝑇𝑟𝑒𝑎𝑡𝑚𝑒𝑛𝑡</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𝐴𝑔𝑒</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3</m:t>
                          </m:r>
                        </m:sub>
                      </m:sSub>
                      <m:r>
                        <a:rPr lang="en-US" b="0" i="1" dirty="0" smtClean="0">
                          <a:latin typeface="Cambria Math" panose="02040503050406030204" pitchFamily="18" charset="0"/>
                          <a:ea typeface="Cambria Math" panose="02040503050406030204" pitchFamily="18" charset="0"/>
                        </a:rPr>
                        <m:t>𝑀𝑎𝑟𝑟𝑖𝑒𝑑</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4</m:t>
                          </m:r>
                        </m:sub>
                      </m:sSub>
                      <m:r>
                        <a:rPr lang="en-US" b="0" i="1" dirty="0" smtClean="0">
                          <a:latin typeface="Cambria Math" panose="02040503050406030204" pitchFamily="18" charset="0"/>
                          <a:ea typeface="Cambria Math" panose="02040503050406030204" pitchFamily="18" charset="0"/>
                        </a:rPr>
                        <m:t>𝑇𝑟𝑒𝑎𝑡𝑚𝑒𝑛𝑡</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𝐴𝑔𝑒</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5</m:t>
                          </m:r>
                        </m:sub>
                      </m:sSub>
                      <m:r>
                        <a:rPr lang="en-US" b="0" i="1" dirty="0" smtClean="0">
                          <a:latin typeface="Cambria Math" panose="02040503050406030204" pitchFamily="18" charset="0"/>
                          <a:ea typeface="Cambria Math" panose="02040503050406030204" pitchFamily="18" charset="0"/>
                        </a:rPr>
                        <m:t>𝐴𝑔𝑒</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𝑀𝑎𝑟𝑟𝑖𝑒𝑑</m:t>
                      </m:r>
                      <m:r>
                        <a:rPr lang="en-US" b="0" i="1" dirty="0" smtClean="0">
                          <a:latin typeface="Cambria Math" panose="02040503050406030204" pitchFamily="18" charset="0"/>
                          <a:ea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𝜖</m:t>
                          </m:r>
                        </m:e>
                        <m:sub>
                          <m:r>
                            <a:rPr lang="en-US" b="0" i="1" dirty="0" smtClean="0">
                              <a:latin typeface="Cambria Math" panose="02040503050406030204" pitchFamily="18" charset="0"/>
                            </a:rPr>
                            <m:t>𝑖</m:t>
                          </m:r>
                        </m:sub>
                      </m:sSub>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𝜖</m:t>
                          </m:r>
                        </m:e>
                        <m:sub>
                          <m:r>
                            <a:rPr lang="en-US" i="1" dirty="0">
                              <a:latin typeface="Cambria Math" panose="02040503050406030204" pitchFamily="18" charset="0"/>
                            </a:rPr>
                            <m:t>𝑖</m:t>
                          </m:r>
                        </m:sub>
                      </m:sSub>
                      <m:r>
                        <a:rPr lang="en-US" i="1" dirty="0" smtClean="0">
                          <a:latin typeface="Cambria Math" panose="02040503050406030204" pitchFamily="18" charset="0"/>
                        </a:rPr>
                        <m:t>~</m:t>
                      </m:r>
                      <m:r>
                        <a:rPr lang="en-US" i="1" dirty="0" smtClean="0">
                          <a:latin typeface="Cambria Math" panose="02040503050406030204" pitchFamily="18" charset="0"/>
                        </a:rPr>
                        <m:t>𝑁</m:t>
                      </m:r>
                      <m:r>
                        <a:rPr lang="en-US" i="1" dirty="0" smtClean="0">
                          <a:latin typeface="Cambria Math" panose="02040503050406030204" pitchFamily="18" charset="0"/>
                        </a:rPr>
                        <m:t>(0, </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US" i="1" dirty="0" smtClean="0">
                          <a:latin typeface="Cambria Math" panose="02040503050406030204" pitchFamily="18" charset="0"/>
                        </a:rPr>
                        <m:t>)</m:t>
                      </m:r>
                    </m:oMath>
                  </m:oMathPara>
                </a14:m>
                <a:endParaRPr lang="en-US" dirty="0"/>
              </a:p>
              <a:p>
                <a:pPr marL="0" indent="0">
                  <a:buNone/>
                </a:pPr>
                <a:r>
                  <a:rPr lang="en-US" sz="1400" dirty="0"/>
                  <a:t>Model Output:</a:t>
                </a:r>
                <a:br>
                  <a:rPr lang="en-US" dirty="0"/>
                </a:br>
                <a:endParaRPr lang="en-US" dirty="0"/>
              </a:p>
            </p:txBody>
          </p:sp>
        </mc:Choice>
        <mc:Fallback>
          <p:sp>
            <p:nvSpPr>
              <p:cNvPr id="6" name="Content Placeholder 2">
                <a:extLst>
                  <a:ext uri="{FF2B5EF4-FFF2-40B4-BE49-F238E27FC236}">
                    <a16:creationId xmlns:a16="http://schemas.microsoft.com/office/drawing/2014/main" id="{3DA8E355-64AD-324B-822A-7C20D0B393B6}"/>
                  </a:ext>
                </a:extLst>
              </p:cNvPr>
              <p:cNvSpPr txBox="1">
                <a:spLocks noRot="1" noChangeAspect="1" noMove="1" noResize="1" noEditPoints="1" noAdjustHandles="1" noChangeArrowheads="1" noChangeShapeType="1" noTextEdit="1"/>
              </p:cNvSpPr>
              <p:nvPr/>
            </p:nvSpPr>
            <p:spPr>
              <a:xfrm>
                <a:off x="173566" y="1246743"/>
                <a:ext cx="11844867" cy="1059567"/>
              </a:xfrm>
              <a:prstGeom prst="rect">
                <a:avLst/>
              </a:prstGeom>
              <a:blipFill>
                <a:blip r:embed="rId3"/>
                <a:stretch>
                  <a:fillRect l="-107"/>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86CFAB17-0CF5-AB48-BB1F-A081503CE82E}"/>
              </a:ext>
            </a:extLst>
          </p:cNvPr>
          <p:cNvGraphicFramePr>
            <a:graphicFrameLocks noGrp="1"/>
          </p:cNvGraphicFramePr>
          <p:nvPr>
            <p:extLst>
              <p:ext uri="{D42A27DB-BD31-4B8C-83A1-F6EECF244321}">
                <p14:modId xmlns:p14="http://schemas.microsoft.com/office/powerpoint/2010/main" val="3587993007"/>
              </p:ext>
            </p:extLst>
          </p:nvPr>
        </p:nvGraphicFramePr>
        <p:xfrm>
          <a:off x="1108464" y="2385161"/>
          <a:ext cx="9836146" cy="2906507"/>
        </p:xfrm>
        <a:graphic>
          <a:graphicData uri="http://schemas.openxmlformats.org/drawingml/2006/table">
            <a:tbl>
              <a:tblPr>
                <a:tableStyleId>{5C22544A-7EE6-4342-B048-85BDC9FD1C3A}</a:tableStyleId>
              </a:tblPr>
              <a:tblGrid>
                <a:gridCol w="2413000">
                  <a:extLst>
                    <a:ext uri="{9D8B030D-6E8A-4147-A177-3AD203B41FA5}">
                      <a16:colId xmlns:a16="http://schemas.microsoft.com/office/drawing/2014/main" val="1540436802"/>
                    </a:ext>
                  </a:extLst>
                </a:gridCol>
                <a:gridCol w="1237191">
                  <a:extLst>
                    <a:ext uri="{9D8B030D-6E8A-4147-A177-3AD203B41FA5}">
                      <a16:colId xmlns:a16="http://schemas.microsoft.com/office/drawing/2014/main" val="3016694338"/>
                    </a:ext>
                  </a:extLst>
                </a:gridCol>
                <a:gridCol w="1237191">
                  <a:extLst>
                    <a:ext uri="{9D8B030D-6E8A-4147-A177-3AD203B41FA5}">
                      <a16:colId xmlns:a16="http://schemas.microsoft.com/office/drawing/2014/main" val="421727062"/>
                    </a:ext>
                  </a:extLst>
                </a:gridCol>
                <a:gridCol w="1237191">
                  <a:extLst>
                    <a:ext uri="{9D8B030D-6E8A-4147-A177-3AD203B41FA5}">
                      <a16:colId xmlns:a16="http://schemas.microsoft.com/office/drawing/2014/main" val="2338621746"/>
                    </a:ext>
                  </a:extLst>
                </a:gridCol>
                <a:gridCol w="1237191">
                  <a:extLst>
                    <a:ext uri="{9D8B030D-6E8A-4147-A177-3AD203B41FA5}">
                      <a16:colId xmlns:a16="http://schemas.microsoft.com/office/drawing/2014/main" val="2889595131"/>
                    </a:ext>
                  </a:extLst>
                </a:gridCol>
                <a:gridCol w="1237191">
                  <a:extLst>
                    <a:ext uri="{9D8B030D-6E8A-4147-A177-3AD203B41FA5}">
                      <a16:colId xmlns:a16="http://schemas.microsoft.com/office/drawing/2014/main" val="3877374859"/>
                    </a:ext>
                  </a:extLst>
                </a:gridCol>
                <a:gridCol w="1237191">
                  <a:extLst>
                    <a:ext uri="{9D8B030D-6E8A-4147-A177-3AD203B41FA5}">
                      <a16:colId xmlns:a16="http://schemas.microsoft.com/office/drawing/2014/main" val="3405799540"/>
                    </a:ext>
                  </a:extLst>
                </a:gridCol>
              </a:tblGrid>
              <a:tr h="282437">
                <a:tc>
                  <a:txBody>
                    <a:bodyPr/>
                    <a:lstStyle/>
                    <a:p>
                      <a:pPr algn="ctr" fontAlgn="b"/>
                      <a:r>
                        <a:rPr lang="en-US" sz="1200" b="1" u="none" strike="noStrike" dirty="0">
                          <a:effectLst/>
                        </a:rPr>
                        <a:t>Coefficients</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Estimate</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Std. Error</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P-values</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2.50%</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97.50%</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422993"/>
                  </a:ext>
                </a:extLst>
              </a:tr>
              <a:tr h="437345">
                <a:tc>
                  <a:txBody>
                    <a:bodyPr/>
                    <a:lstStyle/>
                    <a:p>
                      <a:pPr algn="ctr" fontAlgn="b"/>
                      <a:r>
                        <a:rPr lang="en-US" sz="1200" u="none" strike="noStrike">
                          <a:effectLst/>
                        </a:rPr>
                        <a:t>(Intercept)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2122.28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533.38</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7.76E-05</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1074.79</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3169.76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508064"/>
                  </a:ext>
                </a:extLst>
              </a:tr>
              <a:tr h="437345">
                <a:tc>
                  <a:txBody>
                    <a:bodyPr/>
                    <a:lstStyle/>
                    <a:p>
                      <a:pPr algn="ctr" fontAlgn="b"/>
                      <a:r>
                        <a:rPr lang="en-US" sz="1200" u="none" strike="noStrike" dirty="0">
                          <a:effectLst/>
                        </a:rPr>
                        <a:t>Treatment=1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2572.97</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727.98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0.00044</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1143.31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4002.63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5882013"/>
                  </a:ext>
                </a:extLst>
              </a:tr>
              <a:tr h="437345">
                <a:tc>
                  <a:txBody>
                    <a:bodyPr/>
                    <a:lstStyle/>
                    <a:p>
                      <a:pPr algn="ctr" fontAlgn="b"/>
                      <a:r>
                        <a:rPr lang="en-US" sz="1200" u="none" strike="noStrike" dirty="0">
                          <a:effectLst/>
                        </a:rPr>
                        <a:t>Age (centered)</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-201.94</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51.77</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0.000107</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-303.61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-100.28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4965429"/>
                  </a:ext>
                </a:extLst>
              </a:tr>
              <a:tr h="437345">
                <a:tc>
                  <a:txBody>
                    <a:bodyPr/>
                    <a:lstStyle/>
                    <a:p>
                      <a:pPr algn="ctr" fontAlgn="b"/>
                      <a:r>
                        <a:rPr lang="en-US" sz="1200" u="none" strike="noStrike" dirty="0">
                          <a:effectLst/>
                        </a:rPr>
                        <a:t>Married=1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-1833.72</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715.59</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0.010631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-3239.05</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-428.40</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613469"/>
                  </a:ext>
                </a:extLst>
              </a:tr>
              <a:tr h="437345">
                <a:tc>
                  <a:txBody>
                    <a:bodyPr/>
                    <a:lstStyle/>
                    <a:p>
                      <a:pPr algn="ctr" fontAlgn="b"/>
                      <a:r>
                        <a:rPr lang="en-US" sz="1200" u="none" strike="noStrike" dirty="0">
                          <a:effectLst/>
                        </a:rPr>
                        <a:t>Treated=1:Age(centered)</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294.99</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89.63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0.001056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118.96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471.02</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6503347"/>
                  </a:ext>
                </a:extLst>
              </a:tr>
              <a:tr h="437345">
                <a:tc>
                  <a:txBody>
                    <a:bodyPr/>
                    <a:lstStyle/>
                    <a:p>
                      <a:pPr algn="ctr" fontAlgn="b"/>
                      <a:r>
                        <a:rPr lang="en-US" sz="1200" u="none" strike="noStrike" dirty="0">
                          <a:effectLst/>
                        </a:rPr>
                        <a:t>Age(centered):Married=1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129.44</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70.76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0.067862</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-9.53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268.41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5342702"/>
                  </a:ext>
                </a:extLst>
              </a:tr>
            </a:tbl>
          </a:graphicData>
        </a:graphic>
      </p:graphicFrame>
      <p:sp>
        <p:nvSpPr>
          <p:cNvPr id="11" name="Oval 10">
            <a:extLst>
              <a:ext uri="{FF2B5EF4-FFF2-40B4-BE49-F238E27FC236}">
                <a16:creationId xmlns:a16="http://schemas.microsoft.com/office/drawing/2014/main" id="{D9637883-131F-BB4D-9742-A8AFE4D6A37E}"/>
              </a:ext>
            </a:extLst>
          </p:cNvPr>
          <p:cNvSpPr/>
          <p:nvPr/>
        </p:nvSpPr>
        <p:spPr>
          <a:xfrm>
            <a:off x="-795867" y="0"/>
            <a:ext cx="62653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MH</a:t>
            </a:r>
            <a:endParaRPr lang="en-US" sz="1200" dirty="0"/>
          </a:p>
        </p:txBody>
      </p:sp>
    </p:spTree>
    <p:extLst>
      <p:ext uri="{BB962C8B-B14F-4D97-AF65-F5344CB8AC3E}">
        <p14:creationId xmlns:p14="http://schemas.microsoft.com/office/powerpoint/2010/main" val="226721104"/>
      </p:ext>
    </p:extLst>
  </p:cSld>
  <p:clrMapOvr>
    <a:masterClrMapping/>
  </p:clrMapOvr>
</p:sld>
</file>

<file path=ppt/theme/theme1.xml><?xml version="1.0" encoding="utf-8"?>
<a:theme xmlns:a="http://schemas.openxmlformats.org/drawingml/2006/main" name="Parcel">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{D0F0804B-51AF-B24B-94FB-73F0020ABBEF}tf10001120</Template>
  <TotalTime>2064</TotalTime>
  <Words>1583</Words>
  <Application>Microsoft Macintosh PowerPoint</Application>
  <PresentationFormat>Widescreen</PresentationFormat>
  <Paragraphs>187</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Gill Sans MT</vt:lpstr>
      <vt:lpstr>Parcel</vt:lpstr>
      <vt:lpstr>Effects of Job Training on Wages Part 1</vt:lpstr>
      <vt:lpstr>Data &amp; project objective</vt:lpstr>
      <vt:lpstr>About the data: Response variable</vt:lpstr>
      <vt:lpstr>About the data: Response variable</vt:lpstr>
      <vt:lpstr>About the data: predictors</vt:lpstr>
      <vt:lpstr>About the data: predictors</vt:lpstr>
      <vt:lpstr>About the data: predictors</vt:lpstr>
      <vt:lpstr>Model building &amp; VALIDATION</vt:lpstr>
      <vt:lpstr>Model &amp; Findings</vt:lpstr>
      <vt:lpstr>Age : marriage &amp; AGE : Training interactions</vt:lpstr>
      <vt:lpstr>Model limitations &amp; Next steps</vt:lpstr>
      <vt:lpstr>Outliers</vt:lpstr>
      <vt:lpstr>Model assessment</vt:lpstr>
      <vt:lpstr>Model assessment</vt:lpstr>
      <vt:lpstr>About the data: Observation counts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Job Training on Wages Part 1</dc:title>
  <dc:creator>Clarissa Ache Cabello</dc:creator>
  <cp:lastModifiedBy>Clarissa Ache Cabello</cp:lastModifiedBy>
  <cp:revision>22</cp:revision>
  <dcterms:created xsi:type="dcterms:W3CDTF">2021-09-27T19:04:08Z</dcterms:created>
  <dcterms:modified xsi:type="dcterms:W3CDTF">2021-09-30T00:50:23Z</dcterms:modified>
</cp:coreProperties>
</file>